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734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94C84-D6A6-4EFB-A7F1-023936B6E222}" type="datetimeFigureOut">
              <a:rPr lang="en-US" smtClean="0"/>
              <a:t>3/20/2013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3117B-615E-46C5-A56C-51D908CAD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318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94C84-D6A6-4EFB-A7F1-023936B6E222}" type="datetimeFigureOut">
              <a:rPr lang="en-US" smtClean="0"/>
              <a:t>3/20/2013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3117B-615E-46C5-A56C-51D908CAD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561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94C84-D6A6-4EFB-A7F1-023936B6E222}" type="datetimeFigureOut">
              <a:rPr lang="en-US" smtClean="0"/>
              <a:t>3/20/2013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3117B-615E-46C5-A56C-51D908CAD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411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94C84-D6A6-4EFB-A7F1-023936B6E222}" type="datetimeFigureOut">
              <a:rPr lang="en-US" smtClean="0"/>
              <a:t>3/20/2013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3117B-615E-46C5-A56C-51D908CAD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234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94C84-D6A6-4EFB-A7F1-023936B6E222}" type="datetimeFigureOut">
              <a:rPr lang="en-US" smtClean="0"/>
              <a:t>3/20/2013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3117B-615E-46C5-A56C-51D908CAD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808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94C84-D6A6-4EFB-A7F1-023936B6E222}" type="datetimeFigureOut">
              <a:rPr lang="en-US" smtClean="0"/>
              <a:t>3/20/2013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3117B-615E-46C5-A56C-51D908CAD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139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94C84-D6A6-4EFB-A7F1-023936B6E222}" type="datetimeFigureOut">
              <a:rPr lang="en-US" smtClean="0"/>
              <a:t>3/20/2013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3117B-615E-46C5-A56C-51D908CAD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139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94C84-D6A6-4EFB-A7F1-023936B6E222}" type="datetimeFigureOut">
              <a:rPr lang="en-US" smtClean="0"/>
              <a:t>3/20/2013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3117B-615E-46C5-A56C-51D908CAD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88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94C84-D6A6-4EFB-A7F1-023936B6E222}" type="datetimeFigureOut">
              <a:rPr lang="en-US" smtClean="0"/>
              <a:t>3/20/2013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3117B-615E-46C5-A56C-51D908CAD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528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94C84-D6A6-4EFB-A7F1-023936B6E222}" type="datetimeFigureOut">
              <a:rPr lang="en-US" smtClean="0"/>
              <a:t>3/20/2013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3117B-615E-46C5-A56C-51D908CAD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426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94C84-D6A6-4EFB-A7F1-023936B6E222}" type="datetimeFigureOut">
              <a:rPr lang="en-US" smtClean="0"/>
              <a:t>3/20/2013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3117B-615E-46C5-A56C-51D908CAD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602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94C84-D6A6-4EFB-A7F1-023936B6E222}" type="datetimeFigureOut">
              <a:rPr lang="en-US" smtClean="0"/>
              <a:t>3/20/2013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3117B-615E-46C5-A56C-51D908CAD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42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sd.state.md.us/comar/SubtitleSearch.aspx?search=13A.03.06.*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COMAR 13A.03.06  - Universal Design for Learning regulation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382000" cy="50292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3400" b="1" dirty="0" smtClean="0"/>
              <a:t>2013—2014 school year: </a:t>
            </a:r>
          </a:p>
          <a:p>
            <a:r>
              <a:rPr lang="en-US" sz="3400" dirty="0" smtClean="0"/>
              <a:t>“local </a:t>
            </a:r>
            <a:r>
              <a:rPr lang="en-US" sz="3400" dirty="0"/>
              <a:t>school systems shall use UDL guidelines and </a:t>
            </a:r>
            <a:r>
              <a:rPr lang="en-US" sz="3400" dirty="0" smtClean="0"/>
              <a:t>principles in the development or revision of curriculum”</a:t>
            </a:r>
          </a:p>
          <a:p>
            <a:pPr marL="0" indent="0">
              <a:buNone/>
            </a:pPr>
            <a:r>
              <a:rPr lang="en-US" sz="3400" b="1" dirty="0" smtClean="0"/>
              <a:t>2014—2015 school year: </a:t>
            </a:r>
          </a:p>
          <a:p>
            <a:r>
              <a:rPr lang="en-US" sz="3400" dirty="0" smtClean="0"/>
              <a:t>“systems </a:t>
            </a:r>
            <a:r>
              <a:rPr lang="en-US" sz="3400" dirty="0"/>
              <a:t>shall use UDL guidelines and </a:t>
            </a:r>
            <a:r>
              <a:rPr lang="en-US" sz="3400" dirty="0" smtClean="0"/>
              <a:t>principles…in </a:t>
            </a:r>
            <a:r>
              <a:rPr lang="en-US" sz="3400" dirty="0"/>
              <a:t>the development and provision of: </a:t>
            </a:r>
            <a:r>
              <a:rPr lang="en-US" sz="3400" i="1" dirty="0" smtClean="0"/>
              <a:t> (1) Curriculum; (2) Instructional </a:t>
            </a:r>
            <a:r>
              <a:rPr lang="en-US" sz="3400" i="1" dirty="0"/>
              <a:t>materials; </a:t>
            </a:r>
            <a:r>
              <a:rPr lang="en-US" sz="3400" i="1" dirty="0" smtClean="0"/>
              <a:t>(3) Instruction</a:t>
            </a:r>
            <a:r>
              <a:rPr lang="en-US" sz="3400" i="1" dirty="0"/>
              <a:t>; </a:t>
            </a:r>
            <a:r>
              <a:rPr lang="en-US" sz="3400" i="1" dirty="0" smtClean="0"/>
              <a:t>(4) Professional </a:t>
            </a:r>
            <a:r>
              <a:rPr lang="en-US" sz="3400" i="1" dirty="0"/>
              <a:t>development; and </a:t>
            </a:r>
            <a:r>
              <a:rPr lang="en-US" sz="3400" i="1" dirty="0" smtClean="0"/>
              <a:t>(5) Student </a:t>
            </a:r>
            <a:r>
              <a:rPr lang="en-US" sz="3400" i="1" dirty="0"/>
              <a:t>assessments</a:t>
            </a:r>
            <a:r>
              <a:rPr lang="en-US" sz="3400" i="1" dirty="0" smtClean="0"/>
              <a:t>.” </a:t>
            </a:r>
          </a:p>
          <a:p>
            <a:r>
              <a:rPr lang="en-US" sz="3400" dirty="0" smtClean="0"/>
              <a:t>“superintendents </a:t>
            </a:r>
            <a:r>
              <a:rPr lang="en-US" sz="3400" dirty="0"/>
              <a:t>shall certify in writing to the State Superintendent of Schools that UDL principles and </a:t>
            </a:r>
            <a:r>
              <a:rPr lang="en-US" sz="3400" dirty="0" smtClean="0"/>
              <a:t>guidelines…are </a:t>
            </a:r>
            <a:r>
              <a:rPr lang="en-US" sz="3400" dirty="0"/>
              <a:t>used for ongoing curriculum </a:t>
            </a:r>
            <a:r>
              <a:rPr lang="en-US" sz="3400" dirty="0" smtClean="0"/>
              <a:t>development.” (certification </a:t>
            </a:r>
            <a:r>
              <a:rPr lang="en-US" sz="3400" dirty="0"/>
              <a:t>will be required every 3 years, </a:t>
            </a:r>
            <a:r>
              <a:rPr lang="en-US" sz="3400" dirty="0" smtClean="0"/>
              <a:t>thereafter)</a:t>
            </a:r>
            <a:endParaRPr lang="en-US" sz="3400" dirty="0"/>
          </a:p>
          <a:p>
            <a:pPr marL="0" indent="0">
              <a:buNone/>
            </a:pPr>
            <a:endParaRPr lang="en-US" sz="2900" dirty="0" smtClean="0"/>
          </a:p>
          <a:p>
            <a:pPr marL="0" indent="0">
              <a:buNone/>
            </a:pPr>
            <a:r>
              <a:rPr lang="en-US" sz="2900" b="1" dirty="0" smtClean="0"/>
              <a:t>COMAR link: </a:t>
            </a:r>
            <a:r>
              <a:rPr lang="en-US" sz="2900" dirty="0" smtClean="0">
                <a:hlinkClick r:id="rId2"/>
              </a:rPr>
              <a:t>http</a:t>
            </a:r>
            <a:r>
              <a:rPr lang="en-US" sz="2900" dirty="0">
                <a:hlinkClick r:id="rId2"/>
              </a:rPr>
              <a:t>://www.dsd.state.md.us/comar/SubtitleSearch.aspx?search=13A.03.06</a:t>
            </a:r>
            <a:r>
              <a:rPr lang="en-US" sz="2900" dirty="0" smtClean="0">
                <a:hlinkClick r:id="rId2"/>
              </a:rPr>
              <a:t>.*</a:t>
            </a:r>
            <a:r>
              <a:rPr lang="en-US" sz="2900" dirty="0" smtClean="0"/>
              <a:t>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89854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118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COMAR 13A.03.06  - Universal Design for Learning regulation</vt:lpstr>
    </vt:vector>
  </TitlesOfParts>
  <Company>MCPS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COMAR 13A.03.06  - Universal Design for Learning regulation</dc:title>
  <dc:creator>Administrator</dc:creator>
  <cp:lastModifiedBy>Windows User</cp:lastModifiedBy>
  <cp:revision>2</cp:revision>
  <dcterms:created xsi:type="dcterms:W3CDTF">2013-03-18T21:26:59Z</dcterms:created>
  <dcterms:modified xsi:type="dcterms:W3CDTF">2013-03-20T15:13:05Z</dcterms:modified>
</cp:coreProperties>
</file>